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2" r:id="rId5"/>
    <p:sldId id="261" r:id="rId6"/>
    <p:sldId id="268" r:id="rId7"/>
    <p:sldId id="267" r:id="rId8"/>
    <p:sldId id="269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8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93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BA3C46-DFB7-D166-2638-E1AC5209FE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CD00F1B-84EF-C6A5-0A6B-139D2217D1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A0791CF-43E8-7FA8-D25E-E5763D202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D8749-D002-41BA-B6FD-06CAA96FF68E}" type="datetimeFigureOut">
              <a:rPr lang="fr-FR" smtClean="0"/>
              <a:t>31/12/2023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5A2B6B6-ECB1-BC88-CC68-1480FCE86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98191B9-3489-6B0E-EDAB-A932C5472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04AF-8B08-409C-9A06-30C7DEC427D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80021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4B5412-AFDC-4732-D189-6EBC5B2B0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BEAB76D-48DC-03FF-9D53-DBAF9F8101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B896B7A-5B3D-9C90-DDC3-F5C03CB38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D8749-D002-41BA-B6FD-06CAA96FF68E}" type="datetimeFigureOut">
              <a:rPr lang="fr-FR" smtClean="0"/>
              <a:t>31/12/2023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73AC826-D824-8470-99BB-766D8BA61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503EBA4-4040-5AC2-5C33-6693D2CC9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04AF-8B08-409C-9A06-30C7DEC427D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56622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10A39A7-5ED4-A9DB-A755-134D123F35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3CD5935-D1D7-A139-BB44-9A9A06D39B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34B83CC-C49B-FB1B-3997-0CDDD106E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D8749-D002-41BA-B6FD-06CAA96FF68E}" type="datetimeFigureOut">
              <a:rPr lang="fr-FR" smtClean="0"/>
              <a:t>31/12/2023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A84CCE2-5434-E5DA-488A-145475470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3DCF340-B4CC-EA56-899E-AA5A51029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04AF-8B08-409C-9A06-30C7DEC427D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18102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5F02FE-E846-F886-AA8E-763294ECA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EAF970A-06A7-2933-77D5-06BDECBE86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FC206E4-82FD-7E0E-A03A-1943DF7FE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D8749-D002-41BA-B6FD-06CAA96FF68E}" type="datetimeFigureOut">
              <a:rPr lang="fr-FR" smtClean="0"/>
              <a:t>31/12/2023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3DF7F86-51A4-782E-5AB6-789CA9344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446544B-F711-9900-3C0E-57263F047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04AF-8B08-409C-9A06-30C7DEC427D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17737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E5EC24-690A-5990-DFEF-22A9F4F40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54B5A45-287F-79DB-A0C5-4F2B6CB545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98F3A85-1F7C-0945-BA2D-CB0317E6F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D8749-D002-41BA-B6FD-06CAA96FF68E}" type="datetimeFigureOut">
              <a:rPr lang="fr-FR" smtClean="0"/>
              <a:t>31/12/2023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A672F84-2855-2099-E2F0-8DD414632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288CF7C-4374-270A-5070-F765C169B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04AF-8B08-409C-9A06-30C7DEC427D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28013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A45A42-A0ED-5648-8851-96B7B3A52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3A4E0D-70EC-4F5F-84D2-8AB371A4A7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1DC1AEE-98FB-E144-77E9-F4BCC669BA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2A0BD0D-34B3-B264-D185-04F185B4B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D8749-D002-41BA-B6FD-06CAA96FF68E}" type="datetimeFigureOut">
              <a:rPr lang="fr-FR" smtClean="0"/>
              <a:t>31/12/2023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A981489-E343-089E-2F2A-9BF1E6CE1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F86E5F0-EB30-2000-F125-5B61FC525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04AF-8B08-409C-9A06-30C7DEC427D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23204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8C137D-23CC-4364-1F41-8A4D24B04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C59B8C2-8E59-0B16-507A-4EC167AFA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444CA69-02E4-1813-C721-377D2F71D4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ABEF658-B81F-2F32-CFD1-F86923FED3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7402AB1-9C39-DA35-2C5F-3B91579483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9432B32-E256-0044-4F19-A6A28787D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D8749-D002-41BA-B6FD-06CAA96FF68E}" type="datetimeFigureOut">
              <a:rPr lang="fr-FR" smtClean="0"/>
              <a:t>31/12/2023</a:t>
            </a:fld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E05EA2D-D634-999E-6B03-4D79BE501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435DCC1-A898-7F4A-EB9D-664D92E65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04AF-8B08-409C-9A06-30C7DEC427D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40531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A3848E-B463-2399-0597-3369C6331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615AB4C-D5C2-07B9-D998-8B3507C9F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D8749-D002-41BA-B6FD-06CAA96FF68E}" type="datetimeFigureOut">
              <a:rPr lang="fr-FR" smtClean="0"/>
              <a:t>31/12/2023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2E4084C-566B-A556-B1C3-BCFA507E8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0B8CDB7-3591-A9F3-7FB2-838E77193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04AF-8B08-409C-9A06-30C7DEC427D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71028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1FC6582-4EBB-6DB9-1C04-C2557F196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D8749-D002-41BA-B6FD-06CAA96FF68E}" type="datetimeFigureOut">
              <a:rPr lang="fr-FR" smtClean="0"/>
              <a:t>31/12/2023</a:t>
            </a:fld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D7CC8DB-A3C0-1D68-CDE3-CBF72B992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88302F3-85D6-92F5-1357-8249EF3B1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04AF-8B08-409C-9A06-30C7DEC427D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10020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50B6D7-B41E-8E1B-D74B-9056EB27A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F4B6D2-9A4D-9584-9569-D67CA5DCFD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256A1D1-DB87-AE11-D752-B00264F006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444EBB1-7AE8-AE69-7EEE-8911E6689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D8749-D002-41BA-B6FD-06CAA96FF68E}" type="datetimeFigureOut">
              <a:rPr lang="fr-FR" smtClean="0"/>
              <a:t>31/12/2023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72A0082-76DB-167D-0FE0-D822E0891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790BB18-5594-B5FC-9A70-26953EBB9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04AF-8B08-409C-9A06-30C7DEC427D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1465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197D08-6931-E6BA-4F6A-F5C0D9DAD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F840C95-9555-8EF5-A192-8793E7A588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77B96FD-7A19-DCD7-046F-1499281010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2DEBECD-6343-8140-7C4D-32231D5C1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D8749-D002-41BA-B6FD-06CAA96FF68E}" type="datetimeFigureOut">
              <a:rPr lang="fr-FR" smtClean="0"/>
              <a:t>31/12/2023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FB810FE-DA92-14C7-2F76-533F0A1CA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6149152-CDAD-8D89-E6C5-938906028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04AF-8B08-409C-9A06-30C7DEC427D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59214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56684BA-0FF9-05C9-B0A0-8A839AFD7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BF8255F-047C-3B17-56DD-58E885F6DD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ECCEB2C-9D31-8D66-6D2C-77FCB40D50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0D8749-D002-41BA-B6FD-06CAA96FF68E}" type="datetimeFigureOut">
              <a:rPr lang="fr-FR" smtClean="0"/>
              <a:t>31/12/2023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363D4D2-9FAA-C697-C088-FFEF925C7C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29C1E21-5EC0-850E-D35B-7921B0EE48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D04AF-8B08-409C-9A06-30C7DEC427D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25916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AA08FD39-6B44-17B6-DEB6-C795489386B9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66675" y="2809873"/>
            <a:ext cx="11249025" cy="3683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6000" b="0" i="1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Arial Rounded MT Bold" panose="020F0704030504030204" pitchFamily="34" charset="0"/>
              <a:ea typeface="Times New Roman" panose="02020603050405020304" pitchFamily="18" charset="0"/>
              <a:cs typeface="Aharoni" panose="02010803020104030203" pitchFamily="2" charset="-79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E7A6974-BE1A-0F0F-A3EA-3EE9AE2E6A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 dirty="0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4EF30D48-F3EE-02DD-6527-26BB92F75D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21870"/>
            <a:ext cx="4352474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altLang="fr-FR" sz="1100" b="1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Atlanta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</a:t>
            </a:r>
            <a:endParaRPr kumimoji="0" lang="fr-FR" altLang="fr-F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2E5D4C4C-0AAD-1A5C-8D3C-ED8E22C927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 dirty="0"/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665D5B40-74CB-423C-849D-CF5630A211E7}"/>
              </a:ext>
            </a:extLst>
          </p:cNvPr>
          <p:cNvGrpSpPr/>
          <p:nvPr/>
        </p:nvGrpSpPr>
        <p:grpSpPr>
          <a:xfrm>
            <a:off x="75842" y="12697"/>
            <a:ext cx="4352474" cy="2466857"/>
            <a:chOff x="1292224" y="400108"/>
            <a:chExt cx="3523099" cy="2466857"/>
          </a:xfrm>
        </p:grpSpPr>
        <p:pic>
          <p:nvPicPr>
            <p:cNvPr id="7" name="Espace réservé du contenu 6">
              <a:extLst>
                <a:ext uri="{FF2B5EF4-FFF2-40B4-BE49-F238E27FC236}">
                  <a16:creationId xmlns:a16="http://schemas.microsoft.com/office/drawing/2014/main" id="{4FDB62B0-24FA-BDB2-5FC6-85CBB5F59A6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2225" y="400108"/>
              <a:ext cx="3523098" cy="17399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Rectangle 4">
              <a:extLst>
                <a:ext uri="{FF2B5EF4-FFF2-40B4-BE49-F238E27FC236}">
                  <a16:creationId xmlns:a16="http://schemas.microsoft.com/office/drawing/2014/main" id="{21230BAA-FA06-FCA1-5AF2-815DBCDE86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2224" y="2097524"/>
              <a:ext cx="3523099" cy="7694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2000" b="1" dirty="0">
                  <a:solidFill>
                    <a:srgbClr val="00B0F0"/>
                  </a:solidFill>
                  <a:latin typeface="Atlanta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15 Avril </a:t>
              </a:r>
              <a:r>
                <a:rPr kumimoji="0" lang="fr-FR" altLang="fr-FR" sz="2000" b="1" i="0" u="none" strike="noStrike" cap="none" normalizeH="0" baseline="0" dirty="0">
                  <a:ln>
                    <a:noFill/>
                  </a:ln>
                  <a:solidFill>
                    <a:srgbClr val="00B0F0"/>
                  </a:solidFill>
                  <a:effectLst/>
                  <a:latin typeface="Atlanta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au 20 Avril 2024   </a:t>
              </a:r>
              <a:r>
                <a:rPr kumimoji="0" lang="fr-FR" altLang="fr-FR" sz="2400" b="1" i="0" u="none" strike="noStrike" cap="none" normalizeH="0" baseline="0" dirty="0">
                  <a:ln>
                    <a:noFill/>
                  </a:ln>
                  <a:solidFill>
                    <a:srgbClr val="00B0F0"/>
                  </a:solidFill>
                  <a:effectLst/>
                  <a:latin typeface="Atlanta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VICHY</a:t>
              </a:r>
              <a:endPara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</p:grp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2A580382-68CB-4993-B4F9-52CCA93CC1CA}"/>
              </a:ext>
            </a:extLst>
          </p:cNvPr>
          <p:cNvGrpSpPr/>
          <p:nvPr/>
        </p:nvGrpSpPr>
        <p:grpSpPr>
          <a:xfrm>
            <a:off x="166687" y="5759449"/>
            <a:ext cx="4092457" cy="733425"/>
            <a:chOff x="166687" y="5759449"/>
            <a:chExt cx="4092457" cy="733425"/>
          </a:xfrm>
        </p:grpSpPr>
        <p:pic>
          <p:nvPicPr>
            <p:cNvPr id="1028" name="Picture 4" descr="Retour Accueil">
              <a:extLst>
                <a:ext uri="{FF2B5EF4-FFF2-40B4-BE49-F238E27FC236}">
                  <a16:creationId xmlns:a16="http://schemas.microsoft.com/office/drawing/2014/main" id="{6A563709-37C0-4D74-B0D0-20A69A5BE8F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6687" y="5759449"/>
              <a:ext cx="1895475" cy="7334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Image 10">
              <a:extLst>
                <a:ext uri="{FF2B5EF4-FFF2-40B4-BE49-F238E27FC236}">
                  <a16:creationId xmlns:a16="http://schemas.microsoft.com/office/drawing/2014/main" id="{B1CBF4CA-E78A-41DA-82EF-27546CBA1AD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60600" y="5912999"/>
              <a:ext cx="1998544" cy="555004"/>
            </a:xfrm>
            <a:prstGeom prst="rect">
              <a:avLst/>
            </a:prstGeom>
          </p:spPr>
        </p:pic>
      </p:grpSp>
      <p:pic>
        <p:nvPicPr>
          <p:cNvPr id="14" name="Image 13">
            <a:extLst>
              <a:ext uri="{FF2B5EF4-FFF2-40B4-BE49-F238E27FC236}">
                <a16:creationId xmlns:a16="http://schemas.microsoft.com/office/drawing/2014/main" id="{16CD8348-992A-4CA5-B441-E11029F2AEA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9233" y="36411"/>
            <a:ext cx="5546924" cy="5546924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12B4447E-D8A4-4637-6C3B-21DEBA8BDF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436906" y="2696070"/>
            <a:ext cx="8003776" cy="2139334"/>
          </a:xfrm>
        </p:spPr>
        <p:txBody>
          <a:bodyPr>
            <a:noAutofit/>
          </a:bodyPr>
          <a:lstStyle/>
          <a:p>
            <a:r>
              <a:rPr lang="fr-FR" sz="7000" b="1" dirty="0">
                <a:solidFill>
                  <a:srgbClr val="0070C0"/>
                </a:solidFill>
                <a:latin typeface="Arial Rounded MT Bold" panose="020F0704030504030204" pitchFamily="34" charset="0"/>
              </a:rPr>
              <a:t>La mobilité dans notre quotidien </a:t>
            </a:r>
          </a:p>
        </p:txBody>
      </p:sp>
    </p:spTree>
    <p:extLst>
      <p:ext uri="{BB962C8B-B14F-4D97-AF65-F5344CB8AC3E}">
        <p14:creationId xmlns:p14="http://schemas.microsoft.com/office/powerpoint/2010/main" val="2193578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F26AEE92-8F39-D3BE-9FFB-243721BB1D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2999" y="133705"/>
            <a:ext cx="3515349" cy="3515349"/>
          </a:xfrm>
        </p:spPr>
      </p:pic>
      <p:pic>
        <p:nvPicPr>
          <p:cNvPr id="6" name="Espace réservé du contenu 6">
            <a:extLst>
              <a:ext uri="{FF2B5EF4-FFF2-40B4-BE49-F238E27FC236}">
                <a16:creationId xmlns:a16="http://schemas.microsoft.com/office/drawing/2014/main" id="{A3702F76-1AF6-48CF-87BC-FE753BF9FB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746358" y="746358"/>
            <a:ext cx="2486826" cy="994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e 7">
            <a:extLst>
              <a:ext uri="{FF2B5EF4-FFF2-40B4-BE49-F238E27FC236}">
                <a16:creationId xmlns:a16="http://schemas.microsoft.com/office/drawing/2014/main" id="{96A5EC50-082F-42CD-BCFD-FB8D15FE41C1}"/>
              </a:ext>
            </a:extLst>
          </p:cNvPr>
          <p:cNvGrpSpPr/>
          <p:nvPr/>
        </p:nvGrpSpPr>
        <p:grpSpPr>
          <a:xfrm rot="16200000">
            <a:off x="-1576606" y="4171859"/>
            <a:ext cx="4147321" cy="777254"/>
            <a:chOff x="166687" y="5759449"/>
            <a:chExt cx="4092457" cy="733425"/>
          </a:xfrm>
        </p:grpSpPr>
        <p:pic>
          <p:nvPicPr>
            <p:cNvPr id="9" name="Picture 4" descr="Retour Accueil">
              <a:extLst>
                <a:ext uri="{FF2B5EF4-FFF2-40B4-BE49-F238E27FC236}">
                  <a16:creationId xmlns:a16="http://schemas.microsoft.com/office/drawing/2014/main" id="{DB3A0C42-769B-43EC-B27F-6BF767851AA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6687" y="5759449"/>
              <a:ext cx="1895475" cy="7334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Image 9">
              <a:extLst>
                <a:ext uri="{FF2B5EF4-FFF2-40B4-BE49-F238E27FC236}">
                  <a16:creationId xmlns:a16="http://schemas.microsoft.com/office/drawing/2014/main" id="{B30FF80C-6F72-4B79-833C-4692A37352D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60600" y="5912999"/>
              <a:ext cx="1998544" cy="555004"/>
            </a:xfrm>
            <a:prstGeom prst="rect">
              <a:avLst/>
            </a:prstGeom>
          </p:spPr>
        </p:pic>
      </p:grp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8F21B40F-BD54-44E3-B65A-40310A13A6C0}"/>
              </a:ext>
            </a:extLst>
          </p:cNvPr>
          <p:cNvCxnSpPr>
            <a:cxnSpLocks/>
          </p:cNvCxnSpPr>
          <p:nvPr/>
        </p:nvCxnSpPr>
        <p:spPr>
          <a:xfrm>
            <a:off x="10420065" y="2898951"/>
            <a:ext cx="0" cy="3819364"/>
          </a:xfrm>
          <a:prstGeom prst="line">
            <a:avLst/>
          </a:prstGeom>
          <a:ln w="6032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D35F6C2F-BE73-4F3A-8ED6-30589397AB47}"/>
              </a:ext>
            </a:extLst>
          </p:cNvPr>
          <p:cNvCxnSpPr/>
          <p:nvPr/>
        </p:nvCxnSpPr>
        <p:spPr>
          <a:xfrm>
            <a:off x="1428750" y="1343025"/>
            <a:ext cx="6588000" cy="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>
            <a:extLst>
              <a:ext uri="{FF2B5EF4-FFF2-40B4-BE49-F238E27FC236}">
                <a16:creationId xmlns:a16="http://schemas.microsoft.com/office/drawing/2014/main" id="{EC7E9D3E-E91A-47A8-975D-D54B20227A9F}"/>
              </a:ext>
            </a:extLst>
          </p:cNvPr>
          <p:cNvSpPr txBox="1"/>
          <p:nvPr/>
        </p:nvSpPr>
        <p:spPr>
          <a:xfrm>
            <a:off x="1266825" y="883605"/>
            <a:ext cx="70302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>
                <a:latin typeface="Arial Rounded MT Bold" panose="020F0704030504030204" pitchFamily="34" charset="0"/>
              </a:rPr>
              <a:t>Déplacement d’un point A au point B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7F7EE5C5-FA4B-444E-BADE-3782641610B4}"/>
              </a:ext>
            </a:extLst>
          </p:cNvPr>
          <p:cNvSpPr txBox="1"/>
          <p:nvPr/>
        </p:nvSpPr>
        <p:spPr>
          <a:xfrm>
            <a:off x="-1059298" y="2994166"/>
            <a:ext cx="11474680" cy="32008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r"/>
            <a:r>
              <a:rPr lang="fr-FR" sz="2800" b="1" dirty="0">
                <a:latin typeface="Arial Rounded MT Bold" panose="020F0704030504030204" pitchFamily="34" charset="0"/>
              </a:rPr>
              <a:t>Ruralité, Bilan carbone, modes de transport,</a:t>
            </a:r>
            <a:r>
              <a:rPr lang="fr-FR" b="1" dirty="0">
                <a:latin typeface="Arial Rounded MT Bold" panose="020F0704030504030204" pitchFamily="34" charset="0"/>
              </a:rPr>
              <a:t>  </a:t>
            </a:r>
            <a:r>
              <a:rPr lang="fr-FR" sz="4000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◄</a:t>
            </a:r>
            <a:r>
              <a:rPr lang="fr-FR" b="1" dirty="0">
                <a:latin typeface="Arial Rounded MT Bold" panose="020F0704030504030204" pitchFamily="34" charset="0"/>
              </a:rPr>
              <a:t> </a:t>
            </a:r>
          </a:p>
          <a:p>
            <a:pPr lvl="0" algn="r"/>
            <a:r>
              <a:rPr lang="fr-FR" sz="2800" b="1" dirty="0">
                <a:latin typeface="Arial Rounded MT Bold" panose="020F0704030504030204" pitchFamily="34" charset="0"/>
              </a:rPr>
              <a:t>covoiturage, mobilité douce    </a:t>
            </a:r>
            <a:r>
              <a:rPr lang="fr-FR" b="1" dirty="0">
                <a:latin typeface="Arial Rounded MT Bold" panose="020F0704030504030204" pitchFamily="34" charset="0"/>
              </a:rPr>
              <a:t>      </a:t>
            </a:r>
          </a:p>
          <a:p>
            <a:pPr lvl="0" algn="r"/>
            <a:r>
              <a:rPr lang="fr-FR" b="1" dirty="0">
                <a:latin typeface="Arial Rounded MT Bold" panose="020F0704030504030204" pitchFamily="34" charset="0"/>
              </a:rPr>
              <a:t> </a:t>
            </a:r>
          </a:p>
          <a:p>
            <a:pPr lvl="0" algn="r"/>
            <a:r>
              <a:rPr lang="fr-FR" sz="2800" b="1" dirty="0">
                <a:latin typeface="Arial Rounded MT Bold" panose="020F0704030504030204" pitchFamily="34" charset="0"/>
              </a:rPr>
              <a:t>La mobilité dans l’entreprise  </a:t>
            </a:r>
            <a:r>
              <a:rPr lang="fr-FR" sz="4000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◄</a:t>
            </a:r>
          </a:p>
          <a:p>
            <a:pPr lvl="0" algn="r"/>
            <a:endParaRPr lang="fr-FR" b="1" dirty="0">
              <a:latin typeface="Arial Rounded MT Bold" panose="020F0704030504030204" pitchFamily="34" charset="0"/>
            </a:endParaRPr>
          </a:p>
          <a:p>
            <a:pPr lvl="0" algn="r"/>
            <a:r>
              <a:rPr lang="fr-FR" sz="2800" b="1" dirty="0">
                <a:latin typeface="Arial Rounded MT Bold" panose="020F0704030504030204" pitchFamily="34" charset="0"/>
              </a:rPr>
              <a:t>La mobilité dans l’avenir  </a:t>
            </a:r>
            <a:r>
              <a:rPr lang="fr-FR" sz="4000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◄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20333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Espace réservé du contenu 6">
            <a:extLst>
              <a:ext uri="{FF2B5EF4-FFF2-40B4-BE49-F238E27FC236}">
                <a16:creationId xmlns:a16="http://schemas.microsoft.com/office/drawing/2014/main" id="{CC0D00AF-700D-4028-98ED-42E7444745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746358" y="746358"/>
            <a:ext cx="2486826" cy="994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e 10">
            <a:extLst>
              <a:ext uri="{FF2B5EF4-FFF2-40B4-BE49-F238E27FC236}">
                <a16:creationId xmlns:a16="http://schemas.microsoft.com/office/drawing/2014/main" id="{27A7A108-FD2F-4A7A-97C4-9B2CA21BE457}"/>
              </a:ext>
            </a:extLst>
          </p:cNvPr>
          <p:cNvGrpSpPr/>
          <p:nvPr/>
        </p:nvGrpSpPr>
        <p:grpSpPr>
          <a:xfrm rot="16200000">
            <a:off x="-1576606" y="4171859"/>
            <a:ext cx="4147321" cy="777254"/>
            <a:chOff x="166687" y="5759449"/>
            <a:chExt cx="4092457" cy="733425"/>
          </a:xfrm>
        </p:grpSpPr>
        <p:pic>
          <p:nvPicPr>
            <p:cNvPr id="12" name="Picture 4" descr="Retour Accueil">
              <a:extLst>
                <a:ext uri="{FF2B5EF4-FFF2-40B4-BE49-F238E27FC236}">
                  <a16:creationId xmlns:a16="http://schemas.microsoft.com/office/drawing/2014/main" id="{9AF30CEC-F06A-4D03-A741-2B57696296C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6687" y="5759449"/>
              <a:ext cx="1895475" cy="7334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Image 12">
              <a:extLst>
                <a:ext uri="{FF2B5EF4-FFF2-40B4-BE49-F238E27FC236}">
                  <a16:creationId xmlns:a16="http://schemas.microsoft.com/office/drawing/2014/main" id="{00FF1DF1-C274-432D-A07A-9EDA391E5AD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60600" y="5912999"/>
              <a:ext cx="1998544" cy="555004"/>
            </a:xfrm>
            <a:prstGeom prst="rect">
              <a:avLst/>
            </a:prstGeom>
          </p:spPr>
        </p:pic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5ED58036-A3F6-4753-9FA6-CE2DD4843234}"/>
              </a:ext>
            </a:extLst>
          </p:cNvPr>
          <p:cNvGrpSpPr/>
          <p:nvPr/>
        </p:nvGrpSpPr>
        <p:grpSpPr>
          <a:xfrm>
            <a:off x="8816446" y="133705"/>
            <a:ext cx="3515349" cy="6584610"/>
            <a:chOff x="8780351" y="133705"/>
            <a:chExt cx="3515349" cy="6584610"/>
          </a:xfrm>
        </p:grpSpPr>
        <p:pic>
          <p:nvPicPr>
            <p:cNvPr id="9" name="Espace réservé du contenu 4">
              <a:extLst>
                <a:ext uri="{FF2B5EF4-FFF2-40B4-BE49-F238E27FC236}">
                  <a16:creationId xmlns:a16="http://schemas.microsoft.com/office/drawing/2014/main" id="{65364C57-0CE3-4B2D-9474-1D15FF72D54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80351" y="133705"/>
              <a:ext cx="3515349" cy="3515349"/>
            </a:xfrm>
            <a:prstGeom prst="rect">
              <a:avLst/>
            </a:prstGeom>
          </p:spPr>
        </p:pic>
        <p:cxnSp>
          <p:nvCxnSpPr>
            <p:cNvPr id="14" name="Connecteur droit 13">
              <a:extLst>
                <a:ext uri="{FF2B5EF4-FFF2-40B4-BE49-F238E27FC236}">
                  <a16:creationId xmlns:a16="http://schemas.microsoft.com/office/drawing/2014/main" id="{BBD8A6F3-41A3-4867-88A9-3AA4AEA4C463}"/>
                </a:ext>
              </a:extLst>
            </p:cNvPr>
            <p:cNvCxnSpPr>
              <a:cxnSpLocks/>
            </p:cNvCxnSpPr>
            <p:nvPr/>
          </p:nvCxnSpPr>
          <p:spPr>
            <a:xfrm>
              <a:off x="10407413" y="2898951"/>
              <a:ext cx="0" cy="3819364"/>
            </a:xfrm>
            <a:prstGeom prst="line">
              <a:avLst/>
            </a:prstGeom>
            <a:ln w="60325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DCB0A1E2-C6E9-45D7-B537-F949E0EED4C9}"/>
              </a:ext>
            </a:extLst>
          </p:cNvPr>
          <p:cNvGrpSpPr/>
          <p:nvPr/>
        </p:nvGrpSpPr>
        <p:grpSpPr>
          <a:xfrm>
            <a:off x="1266825" y="739222"/>
            <a:ext cx="7030248" cy="954107"/>
            <a:chOff x="1266825" y="883605"/>
            <a:chExt cx="7030248" cy="954107"/>
          </a:xfrm>
        </p:grpSpPr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5F87D3DF-D529-4CA4-8E45-F8AA91E84267}"/>
                </a:ext>
              </a:extLst>
            </p:cNvPr>
            <p:cNvSpPr txBox="1"/>
            <p:nvPr/>
          </p:nvSpPr>
          <p:spPr>
            <a:xfrm>
              <a:off x="1266825" y="883605"/>
              <a:ext cx="7030248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800" b="1" dirty="0">
                  <a:latin typeface="Arial Rounded MT Bold" panose="020F0704030504030204" pitchFamily="34" charset="0"/>
                </a:rPr>
                <a:t>TRAVAUX DE GROUPES POUR ABORDER LES THÈMES PRINCIPAUX</a:t>
              </a:r>
            </a:p>
          </p:txBody>
        </p:sp>
        <p:cxnSp>
          <p:nvCxnSpPr>
            <p:cNvPr id="20" name="Connecteur droit 19">
              <a:extLst>
                <a:ext uri="{FF2B5EF4-FFF2-40B4-BE49-F238E27FC236}">
                  <a16:creationId xmlns:a16="http://schemas.microsoft.com/office/drawing/2014/main" id="{B6820AF0-58D4-416B-878F-078EBD4D35AE}"/>
                </a:ext>
              </a:extLst>
            </p:cNvPr>
            <p:cNvCxnSpPr>
              <a:cxnSpLocks/>
            </p:cNvCxnSpPr>
            <p:nvPr/>
          </p:nvCxnSpPr>
          <p:spPr>
            <a:xfrm>
              <a:off x="1562100" y="1761512"/>
              <a:ext cx="6492750" cy="0"/>
            </a:xfrm>
            <a:prstGeom prst="line">
              <a:avLst/>
            </a:prstGeom>
            <a:ln w="349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ZoneTexte 16">
            <a:extLst>
              <a:ext uri="{FF2B5EF4-FFF2-40B4-BE49-F238E27FC236}">
                <a16:creationId xmlns:a16="http://schemas.microsoft.com/office/drawing/2014/main" id="{3012D7F1-B11A-43A3-AC58-2E85E0E60FE3}"/>
              </a:ext>
            </a:extLst>
          </p:cNvPr>
          <p:cNvSpPr txBox="1"/>
          <p:nvPr/>
        </p:nvSpPr>
        <p:spPr>
          <a:xfrm>
            <a:off x="-5739160" y="2707978"/>
            <a:ext cx="16134545" cy="39087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r"/>
            <a:r>
              <a:rPr lang="fr-FR" sz="2800" dirty="0">
                <a:latin typeface="Arial Rounded MT Bold" panose="020F0704030504030204" pitchFamily="34" charset="0"/>
              </a:rPr>
              <a:t>Visites d’entreprises directement liées la mobilité </a:t>
            </a:r>
            <a:r>
              <a:rPr lang="fr-FR" sz="4000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◄</a:t>
            </a:r>
            <a:r>
              <a:rPr lang="fr-FR" b="1" dirty="0">
                <a:latin typeface="Arial Rounded MT Bold" panose="020F0704030504030204" pitchFamily="34" charset="0"/>
              </a:rPr>
              <a:t> </a:t>
            </a:r>
          </a:p>
          <a:p>
            <a:pPr algn="r"/>
            <a:r>
              <a:rPr lang="fr-FR" dirty="0">
                <a:latin typeface="Arial Rounded MT Bold" panose="020F0704030504030204" pitchFamily="34" charset="0"/>
              </a:rPr>
              <a:t>Visite aérodrome VICHY et son simulateur de vol «Petits Avions»            </a:t>
            </a:r>
          </a:p>
          <a:p>
            <a:pPr algn="r"/>
            <a:r>
              <a:rPr lang="fr-FR" dirty="0">
                <a:latin typeface="Arial Rounded MT Bold" panose="020F0704030504030204" pitchFamily="34" charset="0"/>
              </a:rPr>
              <a:t>Visite Usine STELLANTIS            </a:t>
            </a:r>
          </a:p>
          <a:p>
            <a:pPr algn="r"/>
            <a:r>
              <a:rPr lang="fr-FR" dirty="0">
                <a:latin typeface="Arial Rounded MT Bold" panose="020F0704030504030204" pitchFamily="34" charset="0"/>
              </a:rPr>
              <a:t>Visites usines LIGIER, MICHELIN, BOSCH  …            </a:t>
            </a:r>
            <a:r>
              <a:rPr lang="fr-FR" b="1" dirty="0">
                <a:latin typeface="Arial Rounded MT Bold" panose="020F0704030504030204" pitchFamily="34" charset="0"/>
              </a:rPr>
              <a:t> </a:t>
            </a:r>
          </a:p>
          <a:p>
            <a:pPr algn="r"/>
            <a:r>
              <a:rPr lang="fr-FR" sz="2800" dirty="0">
                <a:latin typeface="Arial Rounded MT Bold" panose="020F0704030504030204" pitchFamily="34" charset="0"/>
              </a:rPr>
              <a:t>Rencontre et dialogue avec un journaliste sur </a:t>
            </a:r>
            <a:r>
              <a:rPr lang="fr-FR" sz="4000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◄</a:t>
            </a:r>
            <a:r>
              <a:rPr lang="fr-FR" sz="2800" b="1" dirty="0">
                <a:latin typeface="Arial Rounded MT Bold" panose="020F0704030504030204" pitchFamily="34" charset="0"/>
              </a:rPr>
              <a:t> </a:t>
            </a:r>
          </a:p>
          <a:p>
            <a:pPr lvl="0" algn="r"/>
            <a:r>
              <a:rPr lang="fr-FR" sz="2800" dirty="0">
                <a:latin typeface="Arial Rounded MT Bold" panose="020F0704030504030204" pitchFamily="34" charset="0"/>
              </a:rPr>
              <a:t>son métier et méthodes d’analyse des situations      </a:t>
            </a:r>
            <a:endParaRPr lang="fr-FR" dirty="0">
              <a:latin typeface="Arial Rounded MT Bold" panose="020F0704030504030204" pitchFamily="34" charset="0"/>
            </a:endParaRPr>
          </a:p>
          <a:p>
            <a:pPr lvl="0" algn="r"/>
            <a:r>
              <a:rPr lang="fr-FR" sz="2800" dirty="0">
                <a:latin typeface="Arial Rounded MT Bold" panose="020F0704030504030204" pitchFamily="34" charset="0"/>
              </a:rPr>
              <a:t>Atelier Théâtre afin d’appréhender les modes</a:t>
            </a:r>
            <a:r>
              <a:rPr lang="fr-FR" sz="4000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◄</a:t>
            </a:r>
          </a:p>
          <a:p>
            <a:pPr lvl="0" algn="r"/>
            <a:r>
              <a:rPr lang="fr-FR" sz="2800" dirty="0">
                <a:latin typeface="Arial Rounded MT Bold" panose="020F0704030504030204" pitchFamily="34" charset="0"/>
              </a:rPr>
              <a:t>d’expressions à la présentation de projets     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74118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F26AEE92-8F39-D3BE-9FFB-243721BB1D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4409" y="133705"/>
            <a:ext cx="3515349" cy="3515349"/>
          </a:xfrm>
        </p:spPr>
      </p:pic>
      <p:pic>
        <p:nvPicPr>
          <p:cNvPr id="6" name="Espace réservé du contenu 6">
            <a:extLst>
              <a:ext uri="{FF2B5EF4-FFF2-40B4-BE49-F238E27FC236}">
                <a16:creationId xmlns:a16="http://schemas.microsoft.com/office/drawing/2014/main" id="{A3702F76-1AF6-48CF-87BC-FE753BF9FB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746358" y="746358"/>
            <a:ext cx="2486826" cy="994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e 7">
            <a:extLst>
              <a:ext uri="{FF2B5EF4-FFF2-40B4-BE49-F238E27FC236}">
                <a16:creationId xmlns:a16="http://schemas.microsoft.com/office/drawing/2014/main" id="{96A5EC50-082F-42CD-BCFD-FB8D15FE41C1}"/>
              </a:ext>
            </a:extLst>
          </p:cNvPr>
          <p:cNvGrpSpPr/>
          <p:nvPr/>
        </p:nvGrpSpPr>
        <p:grpSpPr>
          <a:xfrm rot="16200000">
            <a:off x="-1576606" y="4171859"/>
            <a:ext cx="4147321" cy="777254"/>
            <a:chOff x="166687" y="5759449"/>
            <a:chExt cx="4092457" cy="733425"/>
          </a:xfrm>
        </p:grpSpPr>
        <p:pic>
          <p:nvPicPr>
            <p:cNvPr id="9" name="Picture 4" descr="Retour Accueil">
              <a:extLst>
                <a:ext uri="{FF2B5EF4-FFF2-40B4-BE49-F238E27FC236}">
                  <a16:creationId xmlns:a16="http://schemas.microsoft.com/office/drawing/2014/main" id="{DB3A0C42-769B-43EC-B27F-6BF767851AA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6687" y="5759449"/>
              <a:ext cx="1895475" cy="7334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Image 9">
              <a:extLst>
                <a:ext uri="{FF2B5EF4-FFF2-40B4-BE49-F238E27FC236}">
                  <a16:creationId xmlns:a16="http://schemas.microsoft.com/office/drawing/2014/main" id="{B30FF80C-6F72-4B79-833C-4692A37352D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60600" y="5912999"/>
              <a:ext cx="1998544" cy="555004"/>
            </a:xfrm>
            <a:prstGeom prst="rect">
              <a:avLst/>
            </a:prstGeom>
          </p:spPr>
        </p:pic>
      </p:grp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8F21B40F-BD54-44E3-B65A-40310A13A6C0}"/>
              </a:ext>
            </a:extLst>
          </p:cNvPr>
          <p:cNvCxnSpPr>
            <a:cxnSpLocks/>
          </p:cNvCxnSpPr>
          <p:nvPr/>
        </p:nvCxnSpPr>
        <p:spPr>
          <a:xfrm>
            <a:off x="10431475" y="2898951"/>
            <a:ext cx="0" cy="3819364"/>
          </a:xfrm>
          <a:prstGeom prst="line">
            <a:avLst/>
          </a:prstGeom>
          <a:ln w="6032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3" name="Groupe 2">
            <a:extLst>
              <a:ext uri="{FF2B5EF4-FFF2-40B4-BE49-F238E27FC236}">
                <a16:creationId xmlns:a16="http://schemas.microsoft.com/office/drawing/2014/main" id="{42C0D327-B7F8-40E9-8CB6-233D4D27280E}"/>
              </a:ext>
            </a:extLst>
          </p:cNvPr>
          <p:cNvGrpSpPr/>
          <p:nvPr/>
        </p:nvGrpSpPr>
        <p:grpSpPr>
          <a:xfrm>
            <a:off x="1266825" y="883605"/>
            <a:ext cx="7030248" cy="553998"/>
            <a:chOff x="1266825" y="883605"/>
            <a:chExt cx="7030248" cy="553998"/>
          </a:xfrm>
        </p:grpSpPr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EC7E9D3E-E91A-47A8-975D-D54B20227A9F}"/>
                </a:ext>
              </a:extLst>
            </p:cNvPr>
            <p:cNvSpPr txBox="1"/>
            <p:nvPr/>
          </p:nvSpPr>
          <p:spPr>
            <a:xfrm>
              <a:off x="1266825" y="883605"/>
              <a:ext cx="7030248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3000" b="1" dirty="0">
                  <a:latin typeface="Arial Rounded MT Bold" panose="020F0704030504030204" pitchFamily="34" charset="0"/>
                </a:rPr>
                <a:t>AGENDA</a:t>
              </a:r>
            </a:p>
          </p:txBody>
        </p:sp>
        <p:cxnSp>
          <p:nvCxnSpPr>
            <p:cNvPr id="21" name="Connecteur droit 20">
              <a:extLst>
                <a:ext uri="{FF2B5EF4-FFF2-40B4-BE49-F238E27FC236}">
                  <a16:creationId xmlns:a16="http://schemas.microsoft.com/office/drawing/2014/main" id="{D35F6C2F-BE73-4F3A-8ED6-30589397AB47}"/>
                </a:ext>
              </a:extLst>
            </p:cNvPr>
            <p:cNvCxnSpPr>
              <a:cxnSpLocks/>
            </p:cNvCxnSpPr>
            <p:nvPr/>
          </p:nvCxnSpPr>
          <p:spPr>
            <a:xfrm>
              <a:off x="1428750" y="1343025"/>
              <a:ext cx="6588000" cy="0"/>
            </a:xfrm>
            <a:prstGeom prst="line">
              <a:avLst/>
            </a:prstGeom>
            <a:ln w="349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ZoneTexte 18">
            <a:extLst>
              <a:ext uri="{FF2B5EF4-FFF2-40B4-BE49-F238E27FC236}">
                <a16:creationId xmlns:a16="http://schemas.microsoft.com/office/drawing/2014/main" id="{7F7EE5C5-FA4B-444E-BADE-3782641610B4}"/>
              </a:ext>
            </a:extLst>
          </p:cNvPr>
          <p:cNvSpPr txBox="1"/>
          <p:nvPr/>
        </p:nvSpPr>
        <p:spPr>
          <a:xfrm>
            <a:off x="409203" y="2722162"/>
            <a:ext cx="9897902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r"/>
            <a:r>
              <a:rPr lang="fr-FR" sz="2800" b="1" dirty="0">
                <a:latin typeface="Arial Rounded MT Bold" panose="020F0704030504030204" pitchFamily="34" charset="0"/>
              </a:rPr>
              <a:t>LUNDI </a:t>
            </a:r>
            <a:r>
              <a:rPr lang="fr-FR" sz="4000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◄</a:t>
            </a:r>
            <a:endParaRPr lang="fr-FR" sz="4000" b="1" dirty="0">
              <a:latin typeface="Arial Rounded MT Bold" panose="020F0704030504030204" pitchFamily="34" charset="0"/>
            </a:endParaRPr>
          </a:p>
          <a:p>
            <a:pPr lvl="0" algn="r"/>
            <a:r>
              <a:rPr lang="fr-FR" sz="1600" dirty="0">
                <a:latin typeface="Arial Rounded MT Bold" panose="020F0704030504030204" pitchFamily="34" charset="0"/>
              </a:rPr>
              <a:t>Accueil   10H00            </a:t>
            </a:r>
          </a:p>
          <a:p>
            <a:pPr lvl="0" algn="r"/>
            <a:r>
              <a:rPr lang="fr-FR" sz="1600" dirty="0">
                <a:latin typeface="Arial Rounded MT Bold" panose="020F0704030504030204" pitchFamily="34" charset="0"/>
              </a:rPr>
              <a:t>Déroulé de la semaine et objectifs à atteindre   10H15            </a:t>
            </a:r>
          </a:p>
          <a:p>
            <a:pPr lvl="0" algn="r"/>
            <a:r>
              <a:rPr lang="fr-FR" sz="1600" dirty="0">
                <a:latin typeface="Arial Rounded MT Bold" panose="020F0704030504030204" pitchFamily="34" charset="0"/>
              </a:rPr>
              <a:t> Premiers échanges sur la Mobilité   10H30            </a:t>
            </a:r>
          </a:p>
          <a:p>
            <a:pPr lvl="0" algn="r"/>
            <a:r>
              <a:rPr lang="fr-FR" sz="1600" dirty="0">
                <a:latin typeface="Arial Rounded MT Bold" panose="020F0704030504030204" pitchFamily="34" charset="0"/>
              </a:rPr>
              <a:t>Déjeuner sur place   12H00            </a:t>
            </a:r>
          </a:p>
          <a:p>
            <a:pPr lvl="0" algn="r"/>
            <a:r>
              <a:rPr lang="fr-FR" sz="1600" dirty="0">
                <a:latin typeface="Arial Rounded MT Bold" panose="020F0704030504030204" pitchFamily="34" charset="0"/>
              </a:rPr>
              <a:t>Visite de l’usine STELLANTIS  échanges avec le staff technique   14H00            </a:t>
            </a:r>
          </a:p>
          <a:p>
            <a:pPr lvl="0" algn="r"/>
            <a:r>
              <a:rPr lang="fr-FR" sz="1600" dirty="0">
                <a:latin typeface="Arial Rounded MT Bold" panose="020F0704030504030204" pitchFamily="34" charset="0"/>
              </a:rPr>
              <a:t>Débriefing sur la visite et analyse des retours d’informations   17H00            </a:t>
            </a:r>
          </a:p>
          <a:p>
            <a:pPr lvl="0" algn="r"/>
            <a:r>
              <a:rPr lang="fr-FR" sz="1600" dirty="0">
                <a:latin typeface="Arial Rounded MT Bold" panose="020F0704030504030204" pitchFamily="34" charset="0"/>
              </a:rPr>
              <a:t>Atelier de travail expression orale par Mme SABATY (professeur de théâtre)   18H00            </a:t>
            </a:r>
          </a:p>
          <a:p>
            <a:pPr lvl="0" algn="r"/>
            <a:r>
              <a:rPr lang="fr-FR" sz="2800" b="1" dirty="0">
                <a:latin typeface="Arial Rounded MT Bold" panose="020F0704030504030204" pitchFamily="34" charset="0"/>
              </a:rPr>
              <a:t>MARDI</a:t>
            </a:r>
            <a:r>
              <a:rPr lang="fr-FR" sz="4000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◄</a:t>
            </a:r>
          </a:p>
          <a:p>
            <a:pPr lvl="0" algn="r"/>
            <a:r>
              <a:rPr lang="fr-FR" sz="1600" dirty="0">
                <a:latin typeface="Arial Rounded MT Bold" panose="020F0704030504030204" pitchFamily="34" charset="0"/>
              </a:rPr>
              <a:t>Visite de l’histoire MICHELIN    9H00             </a:t>
            </a:r>
          </a:p>
          <a:p>
            <a:pPr lvl="0" algn="r"/>
            <a:r>
              <a:rPr lang="fr-FR" sz="1600" dirty="0">
                <a:latin typeface="Arial Rounded MT Bold" panose="020F0704030504030204" pitchFamily="34" charset="0"/>
              </a:rPr>
              <a:t>    Déjeuner sur place  12H00             </a:t>
            </a:r>
          </a:p>
          <a:p>
            <a:pPr lvl="0" algn="r"/>
            <a:r>
              <a:rPr lang="fr-FR" sz="1600" dirty="0">
                <a:latin typeface="Arial Rounded MT Bold" panose="020F0704030504030204" pitchFamily="34" charset="0"/>
              </a:rPr>
              <a:t>Présentation par un Ancien Directeur développement durable de chez MICHELIN  14H00             </a:t>
            </a:r>
          </a:p>
          <a:p>
            <a:pPr lvl="0" algn="r"/>
            <a:r>
              <a:rPr lang="fr-FR" sz="1600" dirty="0">
                <a:latin typeface="Arial Rounded MT Bold" panose="020F0704030504030204" pitchFamily="34" charset="0"/>
              </a:rPr>
              <a:t>Atelier de travail sur la prise de parole en public (Mme SABATY)  16H00             </a:t>
            </a:r>
          </a:p>
        </p:txBody>
      </p:sp>
    </p:spTree>
    <p:extLst>
      <p:ext uri="{BB962C8B-B14F-4D97-AF65-F5344CB8AC3E}">
        <p14:creationId xmlns:p14="http://schemas.microsoft.com/office/powerpoint/2010/main" val="3327953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F26AEE92-8F39-D3BE-9FFB-243721BB1D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8317" y="133705"/>
            <a:ext cx="3515349" cy="3515349"/>
          </a:xfrm>
        </p:spPr>
      </p:pic>
      <p:pic>
        <p:nvPicPr>
          <p:cNvPr id="6" name="Espace réservé du contenu 6">
            <a:extLst>
              <a:ext uri="{FF2B5EF4-FFF2-40B4-BE49-F238E27FC236}">
                <a16:creationId xmlns:a16="http://schemas.microsoft.com/office/drawing/2014/main" id="{A3702F76-1AF6-48CF-87BC-FE753BF9FB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746358" y="746358"/>
            <a:ext cx="2486826" cy="994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e 7">
            <a:extLst>
              <a:ext uri="{FF2B5EF4-FFF2-40B4-BE49-F238E27FC236}">
                <a16:creationId xmlns:a16="http://schemas.microsoft.com/office/drawing/2014/main" id="{96A5EC50-082F-42CD-BCFD-FB8D15FE41C1}"/>
              </a:ext>
            </a:extLst>
          </p:cNvPr>
          <p:cNvGrpSpPr/>
          <p:nvPr/>
        </p:nvGrpSpPr>
        <p:grpSpPr>
          <a:xfrm rot="16200000">
            <a:off x="-1576606" y="4171859"/>
            <a:ext cx="4147321" cy="777254"/>
            <a:chOff x="166687" y="5759449"/>
            <a:chExt cx="4092457" cy="733425"/>
          </a:xfrm>
        </p:grpSpPr>
        <p:pic>
          <p:nvPicPr>
            <p:cNvPr id="9" name="Picture 4" descr="Retour Accueil">
              <a:extLst>
                <a:ext uri="{FF2B5EF4-FFF2-40B4-BE49-F238E27FC236}">
                  <a16:creationId xmlns:a16="http://schemas.microsoft.com/office/drawing/2014/main" id="{DB3A0C42-769B-43EC-B27F-6BF767851AA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6687" y="5759449"/>
              <a:ext cx="1895475" cy="7334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Image 9">
              <a:extLst>
                <a:ext uri="{FF2B5EF4-FFF2-40B4-BE49-F238E27FC236}">
                  <a16:creationId xmlns:a16="http://schemas.microsoft.com/office/drawing/2014/main" id="{B30FF80C-6F72-4B79-833C-4692A37352D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60600" y="5912999"/>
              <a:ext cx="1998544" cy="555004"/>
            </a:xfrm>
            <a:prstGeom prst="rect">
              <a:avLst/>
            </a:prstGeom>
          </p:spPr>
        </p:pic>
      </p:grp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8F21B40F-BD54-44E3-B65A-40310A13A6C0}"/>
              </a:ext>
            </a:extLst>
          </p:cNvPr>
          <p:cNvCxnSpPr>
            <a:cxnSpLocks/>
          </p:cNvCxnSpPr>
          <p:nvPr/>
        </p:nvCxnSpPr>
        <p:spPr>
          <a:xfrm>
            <a:off x="10395383" y="2898951"/>
            <a:ext cx="0" cy="3819364"/>
          </a:xfrm>
          <a:prstGeom prst="line">
            <a:avLst/>
          </a:prstGeom>
          <a:ln w="6032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D35F6C2F-BE73-4F3A-8ED6-30589397AB47}"/>
              </a:ext>
            </a:extLst>
          </p:cNvPr>
          <p:cNvCxnSpPr/>
          <p:nvPr/>
        </p:nvCxnSpPr>
        <p:spPr>
          <a:xfrm>
            <a:off x="1428750" y="1343025"/>
            <a:ext cx="6588000" cy="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>
            <a:extLst>
              <a:ext uri="{FF2B5EF4-FFF2-40B4-BE49-F238E27FC236}">
                <a16:creationId xmlns:a16="http://schemas.microsoft.com/office/drawing/2014/main" id="{EC7E9D3E-E91A-47A8-975D-D54B20227A9F}"/>
              </a:ext>
            </a:extLst>
          </p:cNvPr>
          <p:cNvSpPr txBox="1"/>
          <p:nvPr/>
        </p:nvSpPr>
        <p:spPr>
          <a:xfrm>
            <a:off x="1266825" y="883605"/>
            <a:ext cx="70302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000" b="1" dirty="0">
                <a:latin typeface="Arial Rounded MT Bold" panose="020F0704030504030204" pitchFamily="34" charset="0"/>
              </a:rPr>
              <a:t>AGENDA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7F7EE5C5-FA4B-444E-BADE-3782641610B4}"/>
              </a:ext>
            </a:extLst>
          </p:cNvPr>
          <p:cNvSpPr txBox="1"/>
          <p:nvPr/>
        </p:nvSpPr>
        <p:spPr>
          <a:xfrm>
            <a:off x="1356926" y="2654197"/>
            <a:ext cx="9076652" cy="43088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r"/>
            <a:r>
              <a:rPr lang="fr-FR" sz="2800" b="1" dirty="0">
                <a:latin typeface="Arial Rounded MT Bold" panose="020F0704030504030204" pitchFamily="34" charset="0"/>
              </a:rPr>
              <a:t>MERCREDI </a:t>
            </a:r>
            <a:r>
              <a:rPr lang="fr-FR" sz="4000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◄</a:t>
            </a:r>
            <a:r>
              <a:rPr lang="fr-FR" b="1" dirty="0">
                <a:latin typeface="Arial Rounded MT Bold" panose="020F0704030504030204" pitchFamily="34" charset="0"/>
              </a:rPr>
              <a:t>  </a:t>
            </a:r>
          </a:p>
          <a:p>
            <a:pPr lvl="0" algn="r"/>
            <a:r>
              <a:rPr lang="fr-FR" sz="1600" dirty="0">
                <a:latin typeface="Arial Rounded MT Bold" panose="020F0704030504030204" pitchFamily="34" charset="0"/>
              </a:rPr>
              <a:t>Visite de l’aéroport de VICHY et de son simulateur de vol    9H00           </a:t>
            </a:r>
          </a:p>
          <a:p>
            <a:pPr algn="r"/>
            <a:r>
              <a:rPr lang="fr-FR" sz="1600" dirty="0">
                <a:latin typeface="Arial Rounded MT Bold" panose="020F0704030504030204" pitchFamily="34" charset="0"/>
              </a:rPr>
              <a:t>Repas extérieur  12H00           </a:t>
            </a:r>
          </a:p>
          <a:p>
            <a:pPr lvl="0" algn="r"/>
            <a:r>
              <a:rPr lang="fr-FR" sz="1600" dirty="0">
                <a:latin typeface="Arial Rounded MT Bold" panose="020F0704030504030204" pitchFamily="34" charset="0"/>
              </a:rPr>
              <a:t>Visite de ISAT NEVERS (école ingénieur auto)  14H00           </a:t>
            </a:r>
          </a:p>
          <a:p>
            <a:pPr lvl="0" algn="r"/>
            <a:r>
              <a:rPr lang="fr-FR" sz="1600" dirty="0">
                <a:latin typeface="Arial Rounded MT Bold" panose="020F0704030504030204" pitchFamily="34" charset="0"/>
              </a:rPr>
              <a:t>KARTING MAGNY COURS  17H00           </a:t>
            </a:r>
          </a:p>
          <a:p>
            <a:pPr lvl="0" algn="r"/>
            <a:r>
              <a:rPr lang="fr-FR" sz="1600" dirty="0">
                <a:latin typeface="Arial Rounded MT Bold" panose="020F0704030504030204" pitchFamily="34" charset="0"/>
              </a:rPr>
              <a:t>Débriefing et synthèse des visites  19H00           </a:t>
            </a:r>
          </a:p>
          <a:p>
            <a:pPr lvl="0" algn="r"/>
            <a:r>
              <a:rPr lang="fr-FR" sz="1600" dirty="0">
                <a:latin typeface="Arial Rounded MT Bold" panose="020F0704030504030204" pitchFamily="34" charset="0"/>
              </a:rPr>
              <a:t>Atelier de travail expression orale par Mme SABATY (professeur de théâtre) 20H00          </a:t>
            </a:r>
            <a:r>
              <a:rPr lang="fr-FR" b="1" dirty="0">
                <a:latin typeface="Arial Rounded MT Bold" panose="020F0704030504030204" pitchFamily="34" charset="0"/>
              </a:rPr>
              <a:t> </a:t>
            </a:r>
          </a:p>
          <a:p>
            <a:pPr lvl="0" algn="r"/>
            <a:r>
              <a:rPr lang="fr-FR" sz="2800" b="1" dirty="0">
                <a:latin typeface="Arial Rounded MT Bold" panose="020F0704030504030204" pitchFamily="34" charset="0"/>
              </a:rPr>
              <a:t>JEUDI  </a:t>
            </a:r>
            <a:r>
              <a:rPr lang="fr-FR" sz="4000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◄</a:t>
            </a:r>
          </a:p>
          <a:p>
            <a:pPr lvl="0" algn="r"/>
            <a:r>
              <a:rPr lang="fr-FR" sz="1600" dirty="0">
                <a:latin typeface="Arial Rounded MT Bold" panose="020F0704030504030204" pitchFamily="34" charset="0"/>
              </a:rPr>
              <a:t>Présentation du ROTARACT </a:t>
            </a:r>
            <a:r>
              <a:rPr lang="fr-FR" sz="1600">
                <a:latin typeface="Arial Rounded MT Bold" panose="020F0704030504030204" pitchFamily="34" charset="0"/>
              </a:rPr>
              <a:t>par Dominique Laval </a:t>
            </a:r>
            <a:r>
              <a:rPr lang="fr-FR" sz="1600" dirty="0">
                <a:latin typeface="Arial Rounded MT Bold" panose="020F0704030504030204" pitchFamily="34" charset="0"/>
              </a:rPr>
              <a:t>(</a:t>
            </a:r>
            <a:r>
              <a:rPr lang="fr-FR" sz="1600" dirty="0" err="1">
                <a:latin typeface="Arial Rounded MT Bold" panose="020F0704030504030204" pitchFamily="34" charset="0"/>
              </a:rPr>
              <a:t>past</a:t>
            </a:r>
            <a:r>
              <a:rPr lang="fr-FR" sz="1600" dirty="0">
                <a:latin typeface="Arial Rounded MT Bold" panose="020F0704030504030204" pitchFamily="34" charset="0"/>
              </a:rPr>
              <a:t> Gouverneur)    8H30           </a:t>
            </a:r>
          </a:p>
          <a:p>
            <a:pPr lvl="0" algn="r"/>
            <a:r>
              <a:rPr lang="fr-FR" sz="1600" dirty="0">
                <a:latin typeface="Arial Rounded MT Bold" panose="020F0704030504030204" pitchFamily="34" charset="0"/>
              </a:rPr>
              <a:t>Atelier de travail prise de parole en public  10H00           </a:t>
            </a:r>
          </a:p>
          <a:p>
            <a:pPr lvl="0" algn="r"/>
            <a:r>
              <a:rPr lang="fr-FR" sz="1600" dirty="0">
                <a:latin typeface="Arial Rounded MT Bold" panose="020F0704030504030204" pitchFamily="34" charset="0"/>
              </a:rPr>
              <a:t>Déjeuner sur place  12H00           </a:t>
            </a:r>
          </a:p>
          <a:p>
            <a:pPr algn="r"/>
            <a:r>
              <a:rPr lang="fr-FR" sz="1600" dirty="0">
                <a:latin typeface="Arial Rounded MT Bold" panose="020F0704030504030204" pitchFamily="34" charset="0"/>
              </a:rPr>
              <a:t>Visite de l’usine LIGIER (intervention de F. LIGIER)  14H00           </a:t>
            </a:r>
          </a:p>
          <a:p>
            <a:pPr algn="r"/>
            <a:r>
              <a:rPr lang="fr-FR" sz="1600" dirty="0">
                <a:latin typeface="Arial Rounded MT Bold" panose="020F0704030504030204" pitchFamily="34" charset="0"/>
              </a:rPr>
              <a:t>Débriefing et synthèse de la journée  18H00           </a:t>
            </a:r>
          </a:p>
          <a:p>
            <a:pPr algn="r"/>
            <a:r>
              <a:rPr lang="fr-FR" sz="1600" dirty="0">
                <a:latin typeface="Arial Rounded MT Bold" panose="020F0704030504030204" pitchFamily="34" charset="0"/>
              </a:rPr>
              <a:t>Atelier de travail expression orale par Mme SABATY (professeur de théâtre)  19 H00          </a:t>
            </a:r>
            <a:r>
              <a:rPr lang="fr-FR" sz="1600" b="1" dirty="0">
                <a:latin typeface="Arial Rounded MT Bold" panose="020F07040305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84155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F26AEE92-8F39-D3BE-9FFB-243721BB1D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8317" y="133705"/>
            <a:ext cx="3515349" cy="3515349"/>
          </a:xfrm>
        </p:spPr>
      </p:pic>
      <p:pic>
        <p:nvPicPr>
          <p:cNvPr id="6" name="Espace réservé du contenu 6">
            <a:extLst>
              <a:ext uri="{FF2B5EF4-FFF2-40B4-BE49-F238E27FC236}">
                <a16:creationId xmlns:a16="http://schemas.microsoft.com/office/drawing/2014/main" id="{A3702F76-1AF6-48CF-87BC-FE753BF9FB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746358" y="746358"/>
            <a:ext cx="2486826" cy="994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e 7">
            <a:extLst>
              <a:ext uri="{FF2B5EF4-FFF2-40B4-BE49-F238E27FC236}">
                <a16:creationId xmlns:a16="http://schemas.microsoft.com/office/drawing/2014/main" id="{96A5EC50-082F-42CD-BCFD-FB8D15FE41C1}"/>
              </a:ext>
            </a:extLst>
          </p:cNvPr>
          <p:cNvGrpSpPr/>
          <p:nvPr/>
        </p:nvGrpSpPr>
        <p:grpSpPr>
          <a:xfrm rot="16200000">
            <a:off x="-1576606" y="4171859"/>
            <a:ext cx="4147321" cy="777254"/>
            <a:chOff x="166687" y="5759449"/>
            <a:chExt cx="4092457" cy="733425"/>
          </a:xfrm>
        </p:grpSpPr>
        <p:pic>
          <p:nvPicPr>
            <p:cNvPr id="9" name="Picture 4" descr="Retour Accueil">
              <a:extLst>
                <a:ext uri="{FF2B5EF4-FFF2-40B4-BE49-F238E27FC236}">
                  <a16:creationId xmlns:a16="http://schemas.microsoft.com/office/drawing/2014/main" id="{DB3A0C42-769B-43EC-B27F-6BF767851AA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6687" y="5759449"/>
              <a:ext cx="1895475" cy="7334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Image 9">
              <a:extLst>
                <a:ext uri="{FF2B5EF4-FFF2-40B4-BE49-F238E27FC236}">
                  <a16:creationId xmlns:a16="http://schemas.microsoft.com/office/drawing/2014/main" id="{B30FF80C-6F72-4B79-833C-4692A37352D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60600" y="5912999"/>
              <a:ext cx="1998544" cy="555004"/>
            </a:xfrm>
            <a:prstGeom prst="rect">
              <a:avLst/>
            </a:prstGeom>
          </p:spPr>
        </p:pic>
      </p:grp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8F21B40F-BD54-44E3-B65A-40310A13A6C0}"/>
              </a:ext>
            </a:extLst>
          </p:cNvPr>
          <p:cNvCxnSpPr>
            <a:cxnSpLocks/>
          </p:cNvCxnSpPr>
          <p:nvPr/>
        </p:nvCxnSpPr>
        <p:spPr>
          <a:xfrm>
            <a:off x="10395383" y="2898951"/>
            <a:ext cx="0" cy="3819364"/>
          </a:xfrm>
          <a:prstGeom prst="line">
            <a:avLst/>
          </a:prstGeom>
          <a:ln w="6032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D35F6C2F-BE73-4F3A-8ED6-30589397AB47}"/>
              </a:ext>
            </a:extLst>
          </p:cNvPr>
          <p:cNvCxnSpPr/>
          <p:nvPr/>
        </p:nvCxnSpPr>
        <p:spPr>
          <a:xfrm>
            <a:off x="1428750" y="1343025"/>
            <a:ext cx="6588000" cy="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>
            <a:extLst>
              <a:ext uri="{FF2B5EF4-FFF2-40B4-BE49-F238E27FC236}">
                <a16:creationId xmlns:a16="http://schemas.microsoft.com/office/drawing/2014/main" id="{EC7E9D3E-E91A-47A8-975D-D54B20227A9F}"/>
              </a:ext>
            </a:extLst>
          </p:cNvPr>
          <p:cNvSpPr txBox="1"/>
          <p:nvPr/>
        </p:nvSpPr>
        <p:spPr>
          <a:xfrm>
            <a:off x="1266825" y="883605"/>
            <a:ext cx="70302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000" b="1" dirty="0">
                <a:latin typeface="Arial Rounded MT Bold" panose="020F0704030504030204" pitchFamily="34" charset="0"/>
              </a:rPr>
              <a:t>AGENDA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7F7EE5C5-FA4B-444E-BADE-3782641610B4}"/>
              </a:ext>
            </a:extLst>
          </p:cNvPr>
          <p:cNvSpPr txBox="1"/>
          <p:nvPr/>
        </p:nvSpPr>
        <p:spPr>
          <a:xfrm>
            <a:off x="885683" y="2705412"/>
            <a:ext cx="950563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r>
              <a:rPr lang="fr-FR" sz="2800" b="1" dirty="0">
                <a:latin typeface="Arial Rounded MT Bold" panose="020F0704030504030204" pitchFamily="34" charset="0"/>
              </a:rPr>
              <a:t>VENDREDI </a:t>
            </a:r>
            <a:r>
              <a:rPr lang="fr-FR" sz="4000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◄</a:t>
            </a:r>
            <a:r>
              <a:rPr lang="fr-FR" b="1" dirty="0">
                <a:latin typeface="Arial Rounded MT Bold" panose="020F0704030504030204" pitchFamily="34" charset="0"/>
              </a:rPr>
              <a:t> </a:t>
            </a:r>
          </a:p>
          <a:p>
            <a:pPr lvl="0" algn="r"/>
            <a:r>
              <a:rPr lang="fr-FR" sz="1600" dirty="0">
                <a:latin typeface="Arial Rounded MT Bold" panose="020F0704030504030204" pitchFamily="34" charset="0"/>
              </a:rPr>
              <a:t>Visite de BOSH MOULINS par un cadre de l’usine ( et intervention de </a:t>
            </a:r>
            <a:r>
              <a:rPr lang="fr-FR" sz="1600">
                <a:latin typeface="Arial Rounded MT Bold" panose="020F0704030504030204" pitchFamily="34" charset="0"/>
              </a:rPr>
              <a:t>Mme SALARIS     </a:t>
            </a:r>
            <a:r>
              <a:rPr lang="fr-FR" sz="1600" dirty="0">
                <a:latin typeface="Arial Rounded MT Bold" panose="020F0704030504030204" pitchFamily="34" charset="0"/>
              </a:rPr>
              <a:t>9H00         </a:t>
            </a:r>
            <a:r>
              <a:rPr lang="fr-FR" sz="400" dirty="0">
                <a:latin typeface="Arial Rounded MT Bold" panose="020F0704030504030204" pitchFamily="34" charset="0"/>
              </a:rPr>
              <a:t>.</a:t>
            </a:r>
            <a:r>
              <a:rPr lang="fr-FR" sz="1600" dirty="0">
                <a:latin typeface="Arial Rounded MT Bold" panose="020F0704030504030204" pitchFamily="34" charset="0"/>
              </a:rPr>
              <a:t>    intervenante ENEDIS programme mobilité)              </a:t>
            </a:r>
            <a:r>
              <a:rPr lang="fr-FR" sz="400" dirty="0">
                <a:latin typeface="Arial Rounded MT Bold" panose="020F0704030504030204" pitchFamily="34" charset="0"/>
              </a:rPr>
              <a:t>.</a:t>
            </a:r>
            <a:r>
              <a:rPr lang="fr-FR" sz="1600" dirty="0">
                <a:latin typeface="Arial Rounded MT Bold" panose="020F0704030504030204" pitchFamily="34" charset="0"/>
              </a:rPr>
              <a:t> </a:t>
            </a:r>
          </a:p>
          <a:p>
            <a:pPr algn="r"/>
            <a:r>
              <a:rPr lang="fr-FR" sz="1600" dirty="0">
                <a:latin typeface="Arial Rounded MT Bold" panose="020F0704030504030204" pitchFamily="34" charset="0"/>
              </a:rPr>
              <a:t>Déjeuner au complexe  12H30           </a:t>
            </a:r>
          </a:p>
          <a:p>
            <a:pPr lvl="0" algn="r"/>
            <a:r>
              <a:rPr lang="fr-FR" sz="1600" dirty="0">
                <a:latin typeface="Arial Rounded MT Bold" panose="020F0704030504030204" pitchFamily="34" charset="0"/>
              </a:rPr>
              <a:t>Mme DUCROS Journaliste économique (décryptage d’une actualité)  14H00</a:t>
            </a:r>
          </a:p>
          <a:p>
            <a:pPr lvl="0" algn="r"/>
            <a:r>
              <a:rPr lang="fr-FR" sz="1600" dirty="0">
                <a:latin typeface="Arial Rounded MT Bold" panose="020F0704030504030204" pitchFamily="34" charset="0"/>
              </a:rPr>
              <a:t>Expression orale, Challenge (Synthèse et restitution)  15H30       </a:t>
            </a:r>
          </a:p>
          <a:p>
            <a:pPr lvl="0" algn="r"/>
            <a:r>
              <a:rPr lang="fr-FR" sz="1600" dirty="0">
                <a:latin typeface="Arial Rounded MT Bold" panose="020F0704030504030204" pitchFamily="34" charset="0"/>
              </a:rPr>
              <a:t>Suite de la synthèse de la semaine  17H00</a:t>
            </a:r>
          </a:p>
          <a:p>
            <a:pPr lvl="0" algn="r"/>
            <a:r>
              <a:rPr lang="fr-FR" sz="1600" dirty="0">
                <a:latin typeface="Arial Rounded MT Bold" panose="020F0704030504030204" pitchFamily="34" charset="0"/>
              </a:rPr>
              <a:t>Dîner de clôture et spectacle  20H00          </a:t>
            </a:r>
            <a:r>
              <a:rPr lang="fr-FR" b="1" dirty="0">
                <a:latin typeface="Arial Rounded MT Bold" panose="020F0704030504030204" pitchFamily="34" charset="0"/>
              </a:rPr>
              <a:t> </a:t>
            </a:r>
          </a:p>
          <a:p>
            <a:pPr lvl="0" algn="r"/>
            <a:r>
              <a:rPr lang="fr-FR" sz="2800" b="1" dirty="0">
                <a:latin typeface="Arial Rounded MT Bold" panose="020F0704030504030204" pitchFamily="34" charset="0"/>
              </a:rPr>
              <a:t>SAMEDI  </a:t>
            </a:r>
            <a:r>
              <a:rPr lang="fr-FR" sz="4000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◄</a:t>
            </a:r>
          </a:p>
          <a:p>
            <a:pPr lvl="0" algn="r"/>
            <a:r>
              <a:rPr lang="fr-FR" sz="1600" dirty="0">
                <a:latin typeface="Arial Rounded MT Bold" panose="020F0704030504030204" pitchFamily="34" charset="0"/>
              </a:rPr>
              <a:t>Départ              .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283540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F26AEE92-8F39-D3BE-9FFB-243721BB1D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5498" y="139685"/>
            <a:ext cx="3515349" cy="3515349"/>
          </a:xfrm>
        </p:spPr>
      </p:pic>
      <p:pic>
        <p:nvPicPr>
          <p:cNvPr id="6" name="Espace réservé du contenu 6">
            <a:extLst>
              <a:ext uri="{FF2B5EF4-FFF2-40B4-BE49-F238E27FC236}">
                <a16:creationId xmlns:a16="http://schemas.microsoft.com/office/drawing/2014/main" id="{A3702F76-1AF6-48CF-87BC-FE753BF9FB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746358" y="746358"/>
            <a:ext cx="2486826" cy="994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e 7">
            <a:extLst>
              <a:ext uri="{FF2B5EF4-FFF2-40B4-BE49-F238E27FC236}">
                <a16:creationId xmlns:a16="http://schemas.microsoft.com/office/drawing/2014/main" id="{96A5EC50-082F-42CD-BCFD-FB8D15FE41C1}"/>
              </a:ext>
            </a:extLst>
          </p:cNvPr>
          <p:cNvGrpSpPr/>
          <p:nvPr/>
        </p:nvGrpSpPr>
        <p:grpSpPr>
          <a:xfrm rot="16200000">
            <a:off x="-1576606" y="4171859"/>
            <a:ext cx="4147321" cy="777254"/>
            <a:chOff x="166687" y="5759449"/>
            <a:chExt cx="4092457" cy="733425"/>
          </a:xfrm>
        </p:grpSpPr>
        <p:pic>
          <p:nvPicPr>
            <p:cNvPr id="9" name="Picture 4" descr="Retour Accueil">
              <a:extLst>
                <a:ext uri="{FF2B5EF4-FFF2-40B4-BE49-F238E27FC236}">
                  <a16:creationId xmlns:a16="http://schemas.microsoft.com/office/drawing/2014/main" id="{DB3A0C42-769B-43EC-B27F-6BF767851AA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6687" y="5759449"/>
              <a:ext cx="1895475" cy="7334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Image 9">
              <a:extLst>
                <a:ext uri="{FF2B5EF4-FFF2-40B4-BE49-F238E27FC236}">
                  <a16:creationId xmlns:a16="http://schemas.microsoft.com/office/drawing/2014/main" id="{B30FF80C-6F72-4B79-833C-4692A37352D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60600" y="5912999"/>
              <a:ext cx="1998544" cy="555004"/>
            </a:xfrm>
            <a:prstGeom prst="rect">
              <a:avLst/>
            </a:prstGeom>
          </p:spPr>
        </p:pic>
      </p:grp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8F21B40F-BD54-44E3-B65A-40310A13A6C0}"/>
              </a:ext>
            </a:extLst>
          </p:cNvPr>
          <p:cNvCxnSpPr>
            <a:cxnSpLocks/>
          </p:cNvCxnSpPr>
          <p:nvPr/>
        </p:nvCxnSpPr>
        <p:spPr>
          <a:xfrm>
            <a:off x="10023202" y="2898951"/>
            <a:ext cx="0" cy="3819364"/>
          </a:xfrm>
          <a:prstGeom prst="line">
            <a:avLst/>
          </a:prstGeom>
          <a:ln w="6032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D35F6C2F-BE73-4F3A-8ED6-30589397AB47}"/>
              </a:ext>
            </a:extLst>
          </p:cNvPr>
          <p:cNvCxnSpPr/>
          <p:nvPr/>
        </p:nvCxnSpPr>
        <p:spPr>
          <a:xfrm>
            <a:off x="1428750" y="1343025"/>
            <a:ext cx="6588000" cy="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>
            <a:extLst>
              <a:ext uri="{FF2B5EF4-FFF2-40B4-BE49-F238E27FC236}">
                <a16:creationId xmlns:a16="http://schemas.microsoft.com/office/drawing/2014/main" id="{EC7E9D3E-E91A-47A8-975D-D54B20227A9F}"/>
              </a:ext>
            </a:extLst>
          </p:cNvPr>
          <p:cNvSpPr txBox="1"/>
          <p:nvPr/>
        </p:nvSpPr>
        <p:spPr>
          <a:xfrm>
            <a:off x="1275534" y="883605"/>
            <a:ext cx="70302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000" b="1" dirty="0">
                <a:latin typeface="Arial Rounded MT Bold" panose="020F0704030504030204" pitchFamily="34" charset="0"/>
              </a:rPr>
              <a:t>CONCLUSION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7F7EE5C5-FA4B-444E-BADE-3782641610B4}"/>
              </a:ext>
            </a:extLst>
          </p:cNvPr>
          <p:cNvSpPr txBox="1"/>
          <p:nvPr/>
        </p:nvSpPr>
        <p:spPr>
          <a:xfrm>
            <a:off x="985397" y="2759274"/>
            <a:ext cx="8883625" cy="3893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r>
              <a:rPr lang="fr-FR" sz="2800" dirty="0">
                <a:latin typeface="Arial Rounded MT Bold" panose="020F0704030504030204" pitchFamily="34" charset="0"/>
              </a:rPr>
              <a:t>La mobilité et son bilan carbone sur les axes       </a:t>
            </a:r>
          </a:p>
          <a:p>
            <a:pPr algn="r"/>
            <a:r>
              <a:rPr lang="fr-FR" sz="2800" dirty="0">
                <a:latin typeface="Arial Rounded MT Bold" panose="020F0704030504030204" pitchFamily="34" charset="0"/>
              </a:rPr>
              <a:t>imaginés par les jeunes du RYLA 2024.  </a:t>
            </a:r>
            <a:r>
              <a:rPr lang="fr-FR" sz="2800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◄</a:t>
            </a:r>
          </a:p>
          <a:p>
            <a:pPr lvl="0" algn="r"/>
            <a:endParaRPr lang="fr-FR" sz="2800" dirty="0"/>
          </a:p>
          <a:p>
            <a:pPr algn="r"/>
            <a:r>
              <a:rPr lang="fr-FR" sz="2800" dirty="0">
                <a:latin typeface="Arial Rounded MT Bold" panose="020F0704030504030204" pitchFamily="34" charset="0"/>
              </a:rPr>
              <a:t>Semaine d’immersion pour ces jeunes,       </a:t>
            </a:r>
          </a:p>
          <a:p>
            <a:pPr lvl="0" algn="r"/>
            <a:r>
              <a:rPr lang="fr-FR" sz="2800" dirty="0">
                <a:latin typeface="Arial Rounded MT Bold" panose="020F0704030504030204" pitchFamily="34" charset="0"/>
              </a:rPr>
              <a:t>afin de visualiser le monde du travail,          </a:t>
            </a:r>
          </a:p>
          <a:p>
            <a:pPr lvl="0" algn="r"/>
            <a:r>
              <a:rPr lang="fr-FR" sz="2800" dirty="0">
                <a:latin typeface="Arial Rounded MT Bold" panose="020F0704030504030204" pitchFamily="34" charset="0"/>
              </a:rPr>
              <a:t>du management de sociétés et       </a:t>
            </a:r>
          </a:p>
          <a:p>
            <a:pPr lvl="0" algn="r"/>
            <a:r>
              <a:rPr lang="fr-FR" sz="2800" dirty="0">
                <a:latin typeface="Arial Rounded MT Bold" panose="020F0704030504030204" pitchFamily="34" charset="0"/>
              </a:rPr>
              <a:t>pour se projeter dans leur avenir professionnel   </a:t>
            </a:r>
            <a:r>
              <a:rPr lang="fr-FR" sz="2800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◄</a:t>
            </a:r>
          </a:p>
          <a:p>
            <a:pPr lvl="0"/>
            <a:r>
              <a:rPr lang="fr-FR" sz="1100" b="1" dirty="0"/>
              <a:t>                  </a:t>
            </a:r>
          </a:p>
          <a:p>
            <a:pPr lvl="0"/>
            <a:r>
              <a:rPr lang="fr-FR" sz="1100" b="1" dirty="0"/>
              <a:t>                      </a:t>
            </a:r>
          </a:p>
          <a:p>
            <a:pPr lvl="0"/>
            <a:r>
              <a:rPr lang="fr-FR" sz="1100" b="1" dirty="0"/>
              <a:t>                       </a:t>
            </a:r>
            <a:endParaRPr lang="fr-FR" sz="2400" dirty="0">
              <a:latin typeface="Arial Rounded MT Bold" panose="020F0704030504030204" pitchFamily="34" charset="0"/>
            </a:endParaRPr>
          </a:p>
          <a:p>
            <a:pPr lvl="0" algn="r"/>
            <a:r>
              <a:rPr lang="fr-FR" b="1" dirty="0">
                <a:latin typeface="Arial Rounded MT Bold" panose="020F07040305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30168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F26AEE92-8F39-D3BE-9FFB-243721BB1D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2999" y="133705"/>
            <a:ext cx="3515349" cy="3515349"/>
          </a:xfrm>
        </p:spPr>
      </p:pic>
      <p:pic>
        <p:nvPicPr>
          <p:cNvPr id="6" name="Espace réservé du contenu 6">
            <a:extLst>
              <a:ext uri="{FF2B5EF4-FFF2-40B4-BE49-F238E27FC236}">
                <a16:creationId xmlns:a16="http://schemas.microsoft.com/office/drawing/2014/main" id="{A3702F76-1AF6-48CF-87BC-FE753BF9FB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746358" y="746358"/>
            <a:ext cx="2486826" cy="994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e 7">
            <a:extLst>
              <a:ext uri="{FF2B5EF4-FFF2-40B4-BE49-F238E27FC236}">
                <a16:creationId xmlns:a16="http://schemas.microsoft.com/office/drawing/2014/main" id="{96A5EC50-082F-42CD-BCFD-FB8D15FE41C1}"/>
              </a:ext>
            </a:extLst>
          </p:cNvPr>
          <p:cNvGrpSpPr/>
          <p:nvPr/>
        </p:nvGrpSpPr>
        <p:grpSpPr>
          <a:xfrm rot="16200000">
            <a:off x="-1576606" y="4171859"/>
            <a:ext cx="4147321" cy="777254"/>
            <a:chOff x="166687" y="5759449"/>
            <a:chExt cx="4092457" cy="733425"/>
          </a:xfrm>
        </p:grpSpPr>
        <p:pic>
          <p:nvPicPr>
            <p:cNvPr id="9" name="Picture 4" descr="Retour Accueil">
              <a:extLst>
                <a:ext uri="{FF2B5EF4-FFF2-40B4-BE49-F238E27FC236}">
                  <a16:creationId xmlns:a16="http://schemas.microsoft.com/office/drawing/2014/main" id="{DB3A0C42-769B-43EC-B27F-6BF767851AA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6687" y="5759449"/>
              <a:ext cx="1895475" cy="7334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Image 9">
              <a:extLst>
                <a:ext uri="{FF2B5EF4-FFF2-40B4-BE49-F238E27FC236}">
                  <a16:creationId xmlns:a16="http://schemas.microsoft.com/office/drawing/2014/main" id="{B30FF80C-6F72-4B79-833C-4692A37352D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60600" y="5912999"/>
              <a:ext cx="1998544" cy="555004"/>
            </a:xfrm>
            <a:prstGeom prst="rect">
              <a:avLst/>
            </a:prstGeom>
          </p:spPr>
        </p:pic>
      </p:grp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8F21B40F-BD54-44E3-B65A-40310A13A6C0}"/>
              </a:ext>
            </a:extLst>
          </p:cNvPr>
          <p:cNvCxnSpPr>
            <a:cxnSpLocks/>
          </p:cNvCxnSpPr>
          <p:nvPr/>
        </p:nvCxnSpPr>
        <p:spPr>
          <a:xfrm>
            <a:off x="10420065" y="2898951"/>
            <a:ext cx="0" cy="3819364"/>
          </a:xfrm>
          <a:prstGeom prst="line">
            <a:avLst/>
          </a:prstGeom>
          <a:ln w="6032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D35F6C2F-BE73-4F3A-8ED6-30589397AB47}"/>
              </a:ext>
            </a:extLst>
          </p:cNvPr>
          <p:cNvCxnSpPr/>
          <p:nvPr/>
        </p:nvCxnSpPr>
        <p:spPr>
          <a:xfrm>
            <a:off x="1428750" y="1343025"/>
            <a:ext cx="6588000" cy="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>
            <a:extLst>
              <a:ext uri="{FF2B5EF4-FFF2-40B4-BE49-F238E27FC236}">
                <a16:creationId xmlns:a16="http://schemas.microsoft.com/office/drawing/2014/main" id="{EC7E9D3E-E91A-47A8-975D-D54B20227A9F}"/>
              </a:ext>
            </a:extLst>
          </p:cNvPr>
          <p:cNvSpPr txBox="1"/>
          <p:nvPr/>
        </p:nvSpPr>
        <p:spPr>
          <a:xfrm>
            <a:off x="1266825" y="883605"/>
            <a:ext cx="70302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000" b="1" dirty="0">
                <a:latin typeface="Arial Rounded MT Bold" panose="020F0704030504030204" pitchFamily="34" charset="0"/>
              </a:rPr>
              <a:t>PRIX DU RYLA 2024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7F7EE5C5-FA4B-444E-BADE-3782641610B4}"/>
              </a:ext>
            </a:extLst>
          </p:cNvPr>
          <p:cNvSpPr txBox="1"/>
          <p:nvPr/>
        </p:nvSpPr>
        <p:spPr>
          <a:xfrm>
            <a:off x="939776" y="2994166"/>
            <a:ext cx="9475606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r"/>
            <a:r>
              <a:rPr lang="fr-FR" sz="2800" b="1" dirty="0">
                <a:latin typeface="Arial Rounded MT Bold" panose="020F0704030504030204" pitchFamily="34" charset="0"/>
              </a:rPr>
              <a:t>SUPER PRIX</a:t>
            </a:r>
            <a:r>
              <a:rPr lang="fr-FR" sz="4000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◄</a:t>
            </a:r>
            <a:endParaRPr lang="fr-FR" b="1" dirty="0">
              <a:latin typeface="Arial Rounded MT Bold" panose="020F0704030504030204" pitchFamily="34" charset="0"/>
            </a:endParaRPr>
          </a:p>
          <a:p>
            <a:pPr lvl="0" algn="r"/>
            <a:r>
              <a:rPr lang="fr-FR" sz="2800" b="1" dirty="0">
                <a:latin typeface="Arial Rounded MT Bold" panose="020F0704030504030204" pitchFamily="34" charset="0"/>
              </a:rPr>
              <a:t>Prise des commandes du simulateur AIRBUS A380  </a:t>
            </a:r>
            <a:r>
              <a:rPr lang="fr-FR" b="1" dirty="0">
                <a:latin typeface="Arial Rounded MT Bold" panose="020F0704030504030204" pitchFamily="34" charset="0"/>
              </a:rPr>
              <a:t>      </a:t>
            </a:r>
          </a:p>
          <a:p>
            <a:pPr lvl="0" algn="r"/>
            <a:r>
              <a:rPr lang="fr-FR" b="1" dirty="0">
                <a:latin typeface="Arial Rounded MT Bold" panose="020F0704030504030204" pitchFamily="34" charset="0"/>
              </a:rPr>
              <a:t> </a:t>
            </a:r>
          </a:p>
          <a:p>
            <a:pPr lvl="0" algn="r"/>
            <a:r>
              <a:rPr lang="fr-FR" sz="2800" b="1" dirty="0">
                <a:latin typeface="Arial Rounded MT Bold" panose="020F0704030504030204" pitchFamily="34" charset="0"/>
              </a:rPr>
              <a:t>SECOND PRIX</a:t>
            </a:r>
            <a:r>
              <a:rPr lang="fr-FR" sz="4000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◄</a:t>
            </a:r>
          </a:p>
          <a:p>
            <a:pPr algn="r"/>
            <a:r>
              <a:rPr lang="fr-FR" sz="2800" b="1" dirty="0">
                <a:latin typeface="Arial Rounded MT Bold" panose="020F0704030504030204" pitchFamily="34" charset="0"/>
              </a:rPr>
              <a:t>Journée de roulage en passager      </a:t>
            </a:r>
          </a:p>
          <a:p>
            <a:pPr algn="r"/>
            <a:r>
              <a:rPr lang="fr-FR" sz="2800" b="1" dirty="0">
                <a:latin typeface="Arial Rounded MT Bold" panose="020F0704030504030204" pitchFamily="34" charset="0"/>
              </a:rPr>
              <a:t>(Circuit de LURCY LEVIS)      </a:t>
            </a:r>
          </a:p>
          <a:p>
            <a:pPr algn="r"/>
            <a:r>
              <a:rPr lang="fr-FR" sz="2800" b="1" dirty="0">
                <a:latin typeface="Arial Rounded MT Bold" panose="020F0704030504030204" pitchFamily="34" charset="0"/>
              </a:rPr>
              <a:t>sur FERRARI, PORSCHE et ALPINE      </a:t>
            </a:r>
            <a:endParaRPr lang="fr-FR" sz="4000" b="1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18092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384</TotalTime>
  <Words>473</Words>
  <Application>Microsoft Office PowerPoint</Application>
  <PresentationFormat>Grand écran</PresentationFormat>
  <Paragraphs>78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Arial Rounded MT Bold</vt:lpstr>
      <vt:lpstr>Atlanta</vt:lpstr>
      <vt:lpstr>Calibri</vt:lpstr>
      <vt:lpstr>Calibri Light</vt:lpstr>
      <vt:lpstr>Thème Office</vt:lpstr>
      <vt:lpstr>La mobilité dans notre quotidien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CHARBONNEAUX</dc:creator>
  <cp:lastModifiedBy>Patrick CHARBONNEAUX</cp:lastModifiedBy>
  <cp:revision>40</cp:revision>
  <dcterms:created xsi:type="dcterms:W3CDTF">2023-03-25T16:31:18Z</dcterms:created>
  <dcterms:modified xsi:type="dcterms:W3CDTF">2023-12-31T13:13:56Z</dcterms:modified>
</cp:coreProperties>
</file>